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30275213" cy="42479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>
        <p:scale>
          <a:sx n="25" d="100"/>
          <a:sy n="25" d="100"/>
        </p:scale>
        <p:origin x="1968" y="-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Arial" panose="020B0604020202020204" pitchFamily="34" charset="0"/>
                <a:ea typeface="Arial" panose="020B0604020202020204" pitchFamily="34" charset="0"/>
              </a:rPr>
              <a:t>2026/3/10</a:t>
            </a:fld>
            <a:endParaRPr lang="zh-CN" altLang="en-US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Arial" panose="020B0604020202020204" pitchFamily="34" charset="0"/>
                <a:ea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D2A48B96-639E-45A3-A0BA-2464DFDB1FAA}" type="datetimeFigureOut">
              <a:rPr lang="zh-CN" altLang="en-US" smtClean="0"/>
              <a:t>2026/3/10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29280" y="1143000"/>
            <a:ext cx="2199441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6952156"/>
            <a:ext cx="25733931" cy="14789303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311791"/>
            <a:ext cx="22706410" cy="10256143"/>
          </a:xfrm>
        </p:spPr>
        <p:txBody>
          <a:bodyPr/>
          <a:lstStyle>
            <a:lvl1pPr marL="0" indent="0" algn="ctr">
              <a:buNone/>
              <a:defRPr sz="7945"/>
            </a:lvl1pPr>
            <a:lvl2pPr marL="1513840" indent="0" algn="ctr">
              <a:buNone/>
              <a:defRPr sz="6620"/>
            </a:lvl2pPr>
            <a:lvl3pPr marL="3027680" indent="0" algn="ctr">
              <a:buNone/>
              <a:defRPr sz="5960"/>
            </a:lvl3pPr>
            <a:lvl4pPr marL="4541520" indent="0" algn="ctr">
              <a:buNone/>
              <a:defRPr sz="5295"/>
            </a:lvl4pPr>
            <a:lvl5pPr marL="6054725" indent="0" algn="ctr">
              <a:buNone/>
              <a:defRPr sz="5295"/>
            </a:lvl5pPr>
            <a:lvl6pPr marL="7568565" indent="0" algn="ctr">
              <a:buNone/>
              <a:defRPr sz="5295"/>
            </a:lvl6pPr>
            <a:lvl7pPr marL="9082405" indent="0" algn="ctr">
              <a:buNone/>
              <a:defRPr sz="5295"/>
            </a:lvl7pPr>
            <a:lvl8pPr marL="10596245" indent="0" algn="ctr">
              <a:buNone/>
              <a:defRPr sz="5295"/>
            </a:lvl8pPr>
            <a:lvl9pPr marL="12110085" indent="0" algn="ctr">
              <a:buNone/>
              <a:defRPr sz="529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31994"/>
            <a:ext cx="9764544" cy="991198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16330"/>
            <a:ext cx="15326827" cy="30188272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840" indent="0">
              <a:buNone/>
              <a:defRPr sz="9270"/>
            </a:lvl2pPr>
            <a:lvl3pPr marL="3027680" indent="0">
              <a:buNone/>
              <a:defRPr sz="7945"/>
            </a:lvl3pPr>
            <a:lvl4pPr marL="4541520" indent="0">
              <a:buNone/>
              <a:defRPr sz="6620"/>
            </a:lvl4pPr>
            <a:lvl5pPr marL="6054725" indent="0">
              <a:buNone/>
              <a:defRPr sz="6620"/>
            </a:lvl5pPr>
            <a:lvl6pPr marL="7568565" indent="0">
              <a:buNone/>
              <a:defRPr sz="6620"/>
            </a:lvl6pPr>
            <a:lvl7pPr marL="9082405" indent="0">
              <a:buNone/>
              <a:defRPr sz="6620"/>
            </a:lvl7pPr>
            <a:lvl8pPr marL="10596245" indent="0">
              <a:buNone/>
              <a:defRPr sz="6620"/>
            </a:lvl8pPr>
            <a:lvl9pPr marL="12110085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743974"/>
            <a:ext cx="9764544" cy="23609788"/>
          </a:xfrm>
        </p:spPr>
        <p:txBody>
          <a:bodyPr/>
          <a:lstStyle>
            <a:lvl1pPr marL="0" indent="0">
              <a:buNone/>
              <a:defRPr sz="5295"/>
            </a:lvl1pPr>
            <a:lvl2pPr marL="1513840" indent="0">
              <a:buNone/>
              <a:defRPr sz="4635"/>
            </a:lvl2pPr>
            <a:lvl3pPr marL="3027680" indent="0">
              <a:buNone/>
              <a:defRPr sz="3975"/>
            </a:lvl3pPr>
            <a:lvl4pPr marL="4541520" indent="0">
              <a:buNone/>
              <a:defRPr sz="3310"/>
            </a:lvl4pPr>
            <a:lvl5pPr marL="6054725" indent="0">
              <a:buNone/>
              <a:defRPr sz="3310"/>
            </a:lvl5pPr>
            <a:lvl6pPr marL="7568565" indent="0">
              <a:buNone/>
              <a:defRPr sz="3310"/>
            </a:lvl6pPr>
            <a:lvl7pPr marL="9082405" indent="0">
              <a:buNone/>
              <a:defRPr sz="3310"/>
            </a:lvl7pPr>
            <a:lvl8pPr marL="10596245" indent="0">
              <a:buNone/>
              <a:defRPr sz="3310"/>
            </a:lvl8pPr>
            <a:lvl9pPr marL="12110085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61662"/>
            <a:ext cx="6528093" cy="3599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61662"/>
            <a:ext cx="19205838" cy="3599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21313" y="411684"/>
            <a:ext cx="5160877" cy="5160877"/>
          </a:xfrm>
          <a:prstGeom prst="rect">
            <a:avLst/>
          </a:prstGeom>
        </p:spPr>
      </p:pic>
      <p:pic>
        <p:nvPicPr>
          <p:cNvPr id="12" name="Grafik 11"/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5711" y="39867196"/>
            <a:ext cx="1276379" cy="1760523"/>
          </a:xfrm>
          <a:prstGeom prst="rect">
            <a:avLst/>
          </a:prstGeom>
        </p:spPr>
      </p:pic>
      <p:pic>
        <p:nvPicPr>
          <p:cNvPr id="17" name="Grafik 16"/>
          <p:cNvPicPr/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2261" y="40018014"/>
            <a:ext cx="3640069" cy="13296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590491"/>
            <a:ext cx="26112371" cy="17670461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428121"/>
            <a:ext cx="26112371" cy="9292478"/>
          </a:xfrm>
        </p:spPr>
        <p:txBody>
          <a:bodyPr/>
          <a:lstStyle>
            <a:lvl1pPr marL="0" indent="0">
              <a:buNone/>
              <a:defRPr sz="7945">
                <a:solidFill>
                  <a:schemeClr val="tx1"/>
                </a:solidFill>
              </a:defRPr>
            </a:lvl1pPr>
            <a:lvl2pPr marL="1513840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7680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520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4pPr>
            <a:lvl5pPr marL="605472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5pPr>
            <a:lvl6pPr marL="756856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6pPr>
            <a:lvl7pPr marL="908240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7pPr>
            <a:lvl8pPr marL="1059624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8pPr>
            <a:lvl9pPr marL="12110085" indent="0">
              <a:buNone/>
              <a:defRPr sz="52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08310"/>
            <a:ext cx="12866966" cy="26953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08310"/>
            <a:ext cx="12866966" cy="26953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61671"/>
            <a:ext cx="26112371" cy="82108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13482"/>
            <a:ext cx="12807832" cy="5103486"/>
          </a:xfrm>
        </p:spPr>
        <p:txBody>
          <a:bodyPr anchor="b"/>
          <a:lstStyle>
            <a:lvl1pPr marL="0" indent="0">
              <a:buNone/>
              <a:defRPr sz="7945" b="1"/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295" b="1"/>
            </a:lvl4pPr>
            <a:lvl5pPr marL="6054725" indent="0">
              <a:buNone/>
              <a:defRPr sz="5295" b="1"/>
            </a:lvl5pPr>
            <a:lvl6pPr marL="7568565" indent="0">
              <a:buNone/>
              <a:defRPr sz="5295" b="1"/>
            </a:lvl6pPr>
            <a:lvl7pPr marL="9082405" indent="0">
              <a:buNone/>
              <a:defRPr sz="5295" b="1"/>
            </a:lvl7pPr>
            <a:lvl8pPr marL="10596245" indent="0">
              <a:buNone/>
              <a:defRPr sz="5295" b="1"/>
            </a:lvl8pPr>
            <a:lvl9pPr marL="12110085" indent="0">
              <a:buNone/>
              <a:defRPr sz="52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516968"/>
            <a:ext cx="12807832" cy="22823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13482"/>
            <a:ext cx="12870909" cy="5103486"/>
          </a:xfrm>
        </p:spPr>
        <p:txBody>
          <a:bodyPr anchor="b"/>
          <a:lstStyle>
            <a:lvl1pPr marL="0" indent="0">
              <a:buNone/>
              <a:defRPr sz="7945" b="1"/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295" b="1"/>
            </a:lvl4pPr>
            <a:lvl5pPr marL="6054725" indent="0">
              <a:buNone/>
              <a:defRPr sz="5295" b="1"/>
            </a:lvl5pPr>
            <a:lvl6pPr marL="7568565" indent="0">
              <a:buNone/>
              <a:defRPr sz="5295" b="1"/>
            </a:lvl6pPr>
            <a:lvl7pPr marL="9082405" indent="0">
              <a:buNone/>
              <a:defRPr sz="5295" b="1"/>
            </a:lvl7pPr>
            <a:lvl8pPr marL="10596245" indent="0">
              <a:buNone/>
              <a:defRPr sz="5295" b="1"/>
            </a:lvl8pPr>
            <a:lvl9pPr marL="12110085" indent="0">
              <a:buNone/>
              <a:defRPr sz="52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516968"/>
            <a:ext cx="12870909" cy="22823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31994"/>
            <a:ext cx="9764544" cy="991198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16330"/>
            <a:ext cx="15326827" cy="30188272"/>
          </a:xfrm>
        </p:spPr>
        <p:txBody>
          <a:bodyPr/>
          <a:lstStyle>
            <a:lvl1pPr>
              <a:defRPr sz="10595"/>
            </a:lvl1pPr>
            <a:lvl2pPr>
              <a:defRPr sz="9270"/>
            </a:lvl2pPr>
            <a:lvl3pPr>
              <a:defRPr sz="7945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743974"/>
            <a:ext cx="9764544" cy="23609788"/>
          </a:xfrm>
        </p:spPr>
        <p:txBody>
          <a:bodyPr/>
          <a:lstStyle>
            <a:lvl1pPr marL="0" indent="0">
              <a:buNone/>
              <a:defRPr sz="5295"/>
            </a:lvl1pPr>
            <a:lvl2pPr marL="1513840" indent="0">
              <a:buNone/>
              <a:defRPr sz="4635"/>
            </a:lvl2pPr>
            <a:lvl3pPr marL="3027680" indent="0">
              <a:buNone/>
              <a:defRPr sz="3975"/>
            </a:lvl3pPr>
            <a:lvl4pPr marL="4541520" indent="0">
              <a:buNone/>
              <a:defRPr sz="3310"/>
            </a:lvl4pPr>
            <a:lvl5pPr marL="6054725" indent="0">
              <a:buNone/>
              <a:defRPr sz="3310"/>
            </a:lvl5pPr>
            <a:lvl6pPr marL="7568565" indent="0">
              <a:buNone/>
              <a:defRPr sz="3310"/>
            </a:lvl6pPr>
            <a:lvl7pPr marL="9082405" indent="0">
              <a:buNone/>
              <a:defRPr sz="3310"/>
            </a:lvl7pPr>
            <a:lvl8pPr marL="10596245" indent="0">
              <a:buNone/>
              <a:defRPr sz="3310"/>
            </a:lvl8pPr>
            <a:lvl9pPr marL="12110085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61671"/>
            <a:ext cx="26112371" cy="8210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08310"/>
            <a:ext cx="26112371" cy="26953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DBB319A3-DB6B-4411-BAB3-E6CBC897BDB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9B9FB41-622B-4A4B-8280-26C5D38120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3027680" rtl="0" eaLnBrk="1" latinLnBrk="0" hangingPunct="1">
        <a:lnSpc>
          <a:spcPct val="90000"/>
        </a:lnSpc>
        <a:spcBef>
          <a:spcPct val="0"/>
        </a:spcBef>
        <a:buNone/>
        <a:defRPr sz="1457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756920" indent="-756920" algn="l" defTabSz="3027680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7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2270760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5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3784600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529780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681164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832548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2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16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005" indent="-756920" algn="l" defTabSz="3027680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8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6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52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72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56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0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4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1008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AVIC1772155567974"/>
          <p:cNvPicPr>
            <a:picLocks noChangeAspect="1"/>
          </p:cNvPicPr>
          <p:nvPr/>
        </p:nvPicPr>
        <p:blipFill>
          <a:blip r:embed="rId2"/>
          <a:srcRect t="15815" b="38773"/>
          <a:stretch>
            <a:fillRect/>
          </a:stretch>
        </p:blipFill>
        <p:spPr>
          <a:xfrm>
            <a:off x="1270" y="0"/>
            <a:ext cx="30273625" cy="5829300"/>
          </a:xfrm>
          <a:prstGeom prst="rect">
            <a:avLst/>
          </a:prstGeom>
        </p:spPr>
      </p:pic>
      <p:pic>
        <p:nvPicPr>
          <p:cNvPr id="13" name="图片 12" descr="资源 2@72x-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8445" y="288925"/>
            <a:ext cx="2319655" cy="265366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0" y="5829300"/>
            <a:ext cx="30273625" cy="266700"/>
          </a:xfrm>
          <a:prstGeom prst="rect">
            <a:avLst/>
          </a:prstGeom>
          <a:gradFill>
            <a:gsLst>
              <a:gs pos="0">
                <a:srgbClr val="EA5625"/>
              </a:gs>
              <a:gs pos="100000">
                <a:srgbClr val="EDAA37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1527810" y="6536690"/>
            <a:ext cx="27254200" cy="23145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4129405">
              <a:lnSpc>
                <a:spcPct val="90000"/>
              </a:lnSpc>
              <a:defRPr/>
            </a:pPr>
            <a:r>
              <a:rPr lang="hr-HR" altLang="sr-Latn-RS" sz="8800" b="1" dirty="0">
                <a:solidFill>
                  <a:schemeClr val="accent2"/>
                </a:solidFill>
                <a:ea typeface="+mj-ea"/>
                <a:cs typeface="+mj-cs"/>
                <a:sym typeface="+mn-ea"/>
              </a:rPr>
              <a:t>Titl</a:t>
            </a:r>
            <a:r>
              <a:rPr lang="en-US" altLang="hr-HR" sz="8800" b="1" dirty="0">
                <a:solidFill>
                  <a:schemeClr val="accent2"/>
                </a:solidFill>
                <a:ea typeface="+mj-ea"/>
                <a:cs typeface="+mj-cs"/>
                <a:sym typeface="+mn-ea"/>
              </a:rPr>
              <a:t>e</a:t>
            </a:r>
            <a:r>
              <a:rPr lang="zh-CN" altLang="en-US" sz="8800" b="1" dirty="0">
                <a:solidFill>
                  <a:schemeClr val="accent2"/>
                </a:solidFill>
                <a:ea typeface="+mj-ea"/>
                <a:cs typeface="+mj-cs"/>
                <a:sym typeface="+mn-ea"/>
              </a:rPr>
              <a:t>（</a:t>
            </a:r>
            <a:r>
              <a:rPr lang="en-US" altLang="zh-CN" sz="8800" b="1" dirty="0">
                <a:solidFill>
                  <a:schemeClr val="accent2"/>
                </a:solidFill>
                <a:ea typeface="+mj-ea"/>
                <a:cs typeface="+mj-cs"/>
                <a:sym typeface="+mn-ea"/>
              </a:rPr>
              <a:t>eg:The IMEKO TC3, TC5, TC16, TC20 and TC22 Joint Conference 2026）</a:t>
            </a:r>
            <a:endParaRPr lang="zh-CN" altLang="en-US" sz="8800" b="1" dirty="0">
              <a:solidFill>
                <a:schemeClr val="accent2"/>
              </a:solidFill>
              <a:latin typeface="阿里巴巴普惠体 H" panose="00020600040101010101" charset="-122"/>
              <a:ea typeface="+mj-ea"/>
              <a:cs typeface="+mj-cs"/>
              <a:sym typeface="+mn-ea"/>
            </a:endParaRPr>
          </a:p>
        </p:txBody>
      </p:sp>
      <p:pic>
        <p:nvPicPr>
          <p:cNvPr id="44" name="图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7" b="1415"/>
          <a:stretch>
            <a:fillRect/>
          </a:stretch>
        </p:blipFill>
        <p:spPr>
          <a:xfrm>
            <a:off x="26895425" y="279400"/>
            <a:ext cx="1887220" cy="2663190"/>
          </a:xfrm>
          <a:prstGeom prst="rect">
            <a:avLst/>
          </a:prstGeom>
          <a:effectLst/>
        </p:spPr>
      </p:pic>
      <p:sp>
        <p:nvSpPr>
          <p:cNvPr id="14" name="文本框 13"/>
          <p:cNvSpPr txBox="1"/>
          <p:nvPr/>
        </p:nvSpPr>
        <p:spPr>
          <a:xfrm>
            <a:off x="1528445" y="9080818"/>
            <a:ext cx="27254200" cy="119888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r-HR" altLang="sr-Latn-RS" sz="3600" dirty="0">
                <a:solidFill>
                  <a:schemeClr val="accent2"/>
                </a:solidFill>
                <a:sym typeface="+mn-ea"/>
              </a:rPr>
              <a:t>Author list</a:t>
            </a:r>
            <a:r>
              <a:rPr lang="en-US" altLang="hr-HR" sz="3600" dirty="0">
                <a:solidFill>
                  <a:schemeClr val="accent2"/>
                </a:solidFill>
                <a:sym typeface="+mn-ea"/>
              </a:rPr>
              <a:t>:XXX,XXX,XXX XXX,XXX,XXXXXXXXX,XXXXXX,XXXXXXXXX,XXXXXXXX,XXXX,XXXXX,XXXXXXXX,XXXXXXXXX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r-HR" altLang="sr-Latn-RS" sz="3600" dirty="0">
                <a:solidFill>
                  <a:schemeClr val="accent2"/>
                </a:solidFill>
                <a:sym typeface="+mn-ea"/>
              </a:rPr>
              <a:t>Afifiliation</a:t>
            </a:r>
            <a:r>
              <a:rPr lang="en-US" altLang="hr-HR" sz="3600" dirty="0">
                <a:solidFill>
                  <a:schemeClr val="accent2"/>
                </a:solidFill>
                <a:sym typeface="+mn-ea"/>
              </a:rPr>
              <a:t>:</a:t>
            </a:r>
            <a:r>
              <a:rPr lang="hr-HR" altLang="sr-Latn-RS" sz="3600" dirty="0">
                <a:solidFill>
                  <a:schemeClr val="accent2"/>
                </a:solidFill>
                <a:sym typeface="+mn-ea"/>
              </a:rPr>
              <a:t>CHANGCHENG INSTITUTE OF METROLOGY &amp; MEASUREMENT</a:t>
            </a:r>
            <a:r>
              <a:rPr lang="en-US" altLang="hr-HR" sz="3600" dirty="0">
                <a:solidFill>
                  <a:schemeClr val="accent2"/>
                </a:solidFill>
                <a:sym typeface="+mn-ea"/>
              </a:rPr>
              <a:t>          </a:t>
            </a:r>
            <a:r>
              <a:rPr lang="hr-HR" altLang="sr-Latn-RS" sz="3600" dirty="0">
                <a:solidFill>
                  <a:schemeClr val="accent2"/>
                </a:solidFill>
                <a:sym typeface="+mn-ea"/>
              </a:rPr>
              <a:t>Email:</a:t>
            </a:r>
            <a:r>
              <a:rPr lang="en-US" altLang="hr-HR" sz="3600" dirty="0">
                <a:solidFill>
                  <a:schemeClr val="accent2"/>
                </a:solidFill>
                <a:sym typeface="+mn-ea"/>
              </a:rPr>
              <a:t>XXXXXXXX@XXX.XXX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31597EA-31E1-0B4A-DF56-F895E2A59557}"/>
              </a:ext>
            </a:extLst>
          </p:cNvPr>
          <p:cNvSpPr txBox="1"/>
          <p:nvPr/>
        </p:nvSpPr>
        <p:spPr>
          <a:xfrm>
            <a:off x="2021204" y="11083115"/>
            <a:ext cx="26760806" cy="12697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7200" b="1" dirty="0">
                <a:solidFill>
                  <a:srgbClr val="FF0000"/>
                </a:solidFill>
              </a:rPr>
              <a:t>Poster Guidelines:</a:t>
            </a:r>
            <a:endParaRPr lang="en-US" altLang="zh-CN" sz="72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4800" dirty="0">
                <a:solidFill>
                  <a:srgbClr val="FF0000"/>
                </a:solidFill>
              </a:rPr>
              <a:t>All poster presentations must comply with the following specifications:</a:t>
            </a:r>
          </a:p>
          <a:p>
            <a:pPr>
              <a:lnSpc>
                <a:spcPct val="150000"/>
              </a:lnSpc>
            </a:pPr>
            <a:r>
              <a:rPr lang="en-US" altLang="zh-CN" sz="4800" b="1" dirty="0">
                <a:solidFill>
                  <a:srgbClr val="FF0000"/>
                </a:solidFill>
              </a:rPr>
              <a:t>Dimensions:</a:t>
            </a:r>
            <a:r>
              <a:rPr lang="en-US" altLang="zh-CN" sz="4800" dirty="0">
                <a:solidFill>
                  <a:srgbClr val="FF0000"/>
                </a:solidFill>
              </a:rPr>
              <a:t> Posters must be printed in </a:t>
            </a:r>
            <a:r>
              <a:rPr lang="en-US" altLang="zh-CN" sz="4800" b="1" dirty="0">
                <a:solidFill>
                  <a:srgbClr val="FF0000"/>
                </a:solidFill>
              </a:rPr>
              <a:t>A1 (594 mm width x 841 mm height)</a:t>
            </a:r>
            <a:r>
              <a:rPr lang="en-US" altLang="zh-CN" sz="4800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4800" b="1" dirty="0">
                <a:solidFill>
                  <a:srgbClr val="FF0000"/>
                </a:solidFill>
              </a:rPr>
              <a:t>Printing:</a:t>
            </a:r>
            <a:r>
              <a:rPr lang="en-US" altLang="zh-CN" sz="4800" dirty="0">
                <a:solidFill>
                  <a:srgbClr val="FF0000"/>
                </a:solidFill>
              </a:rPr>
              <a:t> Participants are responsible for printing their own posters and bringing them to the conference.</a:t>
            </a:r>
          </a:p>
          <a:p>
            <a:pPr>
              <a:lnSpc>
                <a:spcPct val="150000"/>
              </a:lnSpc>
            </a:pPr>
            <a:r>
              <a:rPr lang="en-US" altLang="zh-CN" sz="4800" b="1" dirty="0">
                <a:solidFill>
                  <a:srgbClr val="FF0000"/>
                </a:solidFill>
              </a:rPr>
              <a:t>Mounting:</a:t>
            </a:r>
            <a:r>
              <a:rPr lang="en-US" altLang="zh-CN" sz="4800" dirty="0">
                <a:solidFill>
                  <a:srgbClr val="FF0000"/>
                </a:solidFill>
              </a:rPr>
              <a:t> Mounting boards and double-sided tape will be provided at the venue for attaching your poster.</a:t>
            </a:r>
          </a:p>
          <a:p>
            <a:pPr>
              <a:lnSpc>
                <a:spcPct val="150000"/>
              </a:lnSpc>
            </a:pPr>
            <a:r>
              <a:rPr lang="en-US" altLang="zh-CN" sz="4800" b="1" dirty="0">
                <a:solidFill>
                  <a:srgbClr val="FF0000"/>
                </a:solidFill>
              </a:rPr>
              <a:t>Labeling:</a:t>
            </a:r>
            <a:r>
              <a:rPr lang="en-US" altLang="zh-CN" sz="4800" dirty="0">
                <a:solidFill>
                  <a:srgbClr val="FF0000"/>
                </a:solidFill>
              </a:rPr>
              <a:t> For proper identification, please note the designated areas on the board:</a:t>
            </a:r>
          </a:p>
          <a:p>
            <a:pPr lvl="1">
              <a:lnSpc>
                <a:spcPct val="150000"/>
              </a:lnSpc>
            </a:pPr>
            <a:r>
              <a:rPr lang="en-US" altLang="zh-CN" sz="4800" b="1" dirty="0">
                <a:solidFill>
                  <a:srgbClr val="FF0000"/>
                </a:solidFill>
              </a:rPr>
              <a:t>Top-left corner:</a:t>
            </a:r>
            <a:r>
              <a:rPr lang="en-US" altLang="zh-CN" sz="4800" dirty="0">
                <a:solidFill>
                  <a:srgbClr val="FF0000"/>
                </a:solidFill>
              </a:rPr>
              <a:t> TC Classification</a:t>
            </a:r>
          </a:p>
          <a:p>
            <a:pPr lvl="1">
              <a:lnSpc>
                <a:spcPct val="150000"/>
              </a:lnSpc>
            </a:pPr>
            <a:r>
              <a:rPr lang="en-US" altLang="zh-CN" sz="4800" b="1" dirty="0">
                <a:solidFill>
                  <a:srgbClr val="FF0000"/>
                </a:solidFill>
              </a:rPr>
              <a:t>Top-right corner:</a:t>
            </a:r>
            <a:r>
              <a:rPr lang="en-US" altLang="zh-CN" sz="4800" dirty="0">
                <a:solidFill>
                  <a:srgbClr val="FF0000"/>
                </a:solidFill>
              </a:rPr>
              <a:t> Manuscript ID</a:t>
            </a:r>
          </a:p>
          <a:p>
            <a:pPr>
              <a:lnSpc>
                <a:spcPct val="150000"/>
              </a:lnSpc>
            </a:pPr>
            <a:r>
              <a:rPr lang="en-US" altLang="zh-CN" sz="4800" dirty="0">
                <a:solidFill>
                  <a:srgbClr val="FF0000"/>
                </a:solidFill>
              </a:rPr>
              <a:t>Please proceed to your assigned poster board in the exhibition area to mount your presentation.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"/>
        <a:cs typeface=""/>
        <a:font script="Jpan" typeface="游ゴシック Light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168</Words>
  <Application>Microsoft Office PowerPoint</Application>
  <PresentationFormat>自定义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阿里巴巴普惠体 H</vt:lpstr>
      <vt:lpstr>Arial</vt:lpstr>
      <vt:lpstr>Office Theme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Davor Zvizdić</dc:creator>
  <cp:lastModifiedBy>emperor 23</cp:lastModifiedBy>
  <cp:revision>27</cp:revision>
  <dcterms:created xsi:type="dcterms:W3CDTF">2020-03-08T16:42:00Z</dcterms:created>
  <dcterms:modified xsi:type="dcterms:W3CDTF">2026-03-10T11:06:35Z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037CD924EE37406DBE868EA33291C87C_13</vt:lpwstr>
  </property>
</Properties>
</file>